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370" r:id="rId3"/>
    <p:sldId id="375" r:id="rId4"/>
    <p:sldId id="378" r:id="rId5"/>
    <p:sldId id="411" r:id="rId6"/>
    <p:sldId id="413" r:id="rId7"/>
    <p:sldId id="377" r:id="rId8"/>
    <p:sldId id="412" r:id="rId9"/>
    <p:sldId id="41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3D289D7-2B74-4159-BD0E-180B3BB18F3A}">
          <p14:sldIdLst>
            <p14:sldId id="262"/>
            <p14:sldId id="370"/>
            <p14:sldId id="375"/>
            <p14:sldId id="378"/>
            <p14:sldId id="411"/>
            <p14:sldId id="413"/>
            <p14:sldId id="377"/>
            <p14:sldId id="412"/>
            <p14:sldId id="41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484"/>
    <a:srgbClr val="D8EDB5"/>
    <a:srgbClr val="DAD486"/>
    <a:srgbClr val="003399"/>
    <a:srgbClr val="001C54"/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4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8F331-F708-4697-BDCD-D92618E4B658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6D1CC-807C-41DB-BB5F-B378B0DF7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4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8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4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9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9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7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3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37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7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6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16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bg2">
                <a:lumMod val="90000"/>
              </a:schemeClr>
            </a:gs>
            <a:gs pos="1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  <a:gs pos="77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CF111-BE15-4A1A-99F9-786DDD8A5835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B36E-636D-4F73-BFEB-3B8A828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52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Box 17"/>
          <p:cNvSpPr txBox="1">
            <a:spLocks noChangeArrowheads="1"/>
          </p:cNvSpPr>
          <p:nvPr/>
        </p:nvSpPr>
        <p:spPr bwMode="auto">
          <a:xfrm>
            <a:off x="168593" y="2454851"/>
            <a:ext cx="11754326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8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8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8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8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rgbClr val="000099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cap="all" dirty="0">
                <a:solidFill>
                  <a:srgbClr val="001132"/>
                </a:solidFill>
              </a:rPr>
              <a:t>Методики проведения зоогигиенических, профилактических и ветеринарно-санитарных мероприятий</a:t>
            </a:r>
          </a:p>
        </p:txBody>
      </p:sp>
      <p:sp>
        <p:nvSpPr>
          <p:cNvPr id="3075" name="TextBox 18"/>
          <p:cNvSpPr txBox="1">
            <a:spLocks noChangeArrowheads="1"/>
          </p:cNvSpPr>
          <p:nvPr/>
        </p:nvSpPr>
        <p:spPr bwMode="auto">
          <a:xfrm>
            <a:off x="476250" y="4216400"/>
            <a:ext cx="11334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и пассивная профилактика инфекционных болезней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0" y="0"/>
            <a:ext cx="12192000" cy="1409700"/>
            <a:chOff x="-42862" y="-14572"/>
            <a:chExt cx="12192000" cy="1213315"/>
          </a:xfrm>
          <a:solidFill>
            <a:schemeClr val="bg2">
              <a:lumMod val="75000"/>
            </a:schemeClr>
          </a:solidFill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-42862" y="-14572"/>
              <a:ext cx="12192000" cy="121331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83" name="TextBox 7"/>
            <p:cNvSpPr txBox="1">
              <a:spLocks noChangeArrowheads="1"/>
            </p:cNvSpPr>
            <p:nvPr/>
          </p:nvSpPr>
          <p:spPr bwMode="auto">
            <a:xfrm>
              <a:off x="2544233" y="23145"/>
              <a:ext cx="6623051" cy="927151"/>
            </a:xfrm>
            <a:prstGeom prst="rect">
              <a:avLst/>
            </a:prstGeom>
            <a:grpFill/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200" b="1" dirty="0">
                  <a:solidFill>
                    <a:srgbClr val="001C54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Ставропольский государственный </a:t>
              </a:r>
              <a:br>
                <a:rPr lang="ru-RU" altLang="ru-RU" sz="3200" b="1" dirty="0">
                  <a:solidFill>
                    <a:srgbClr val="001C54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altLang="ru-RU" sz="3200" b="1" dirty="0">
                  <a:solidFill>
                    <a:srgbClr val="001C54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аграрный университет</a:t>
              </a:r>
            </a:p>
          </p:txBody>
        </p:sp>
        <p:sp>
          <p:nvSpPr>
            <p:cNvPr id="3084" name="AutoShape 82"/>
            <p:cNvSpPr>
              <a:spLocks noChangeAspect="1" noChangeArrowheads="1" noTextEdit="1"/>
            </p:cNvSpPr>
            <p:nvPr/>
          </p:nvSpPr>
          <p:spPr bwMode="auto">
            <a:xfrm>
              <a:off x="9313333" y="105833"/>
              <a:ext cx="1295400" cy="973667"/>
            </a:xfrm>
            <a:prstGeom prst="rect">
              <a:avLst/>
            </a:prstGeom>
            <a:grpFill/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3079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" y="71606"/>
            <a:ext cx="1451766" cy="129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1" descr="КАЧЕСТВО ОБРАЗОВАНИЯ с фон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720" y="60325"/>
            <a:ext cx="1318875" cy="121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10753725" y="123825"/>
            <a:ext cx="1268413" cy="114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56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251" y="313898"/>
            <a:ext cx="11682483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95250" indent="215900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Общая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ряд постоянно действующих и повсеместно проводимых мер ветеринарно-санитарного и организационно-хозяйственного характера, направленных на профилактику инфекционных болезней. В неё входят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95250" indent="215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охранно-ограничительные меры по перевозке и перемещениях животных и сырья животного происхождения, а также контроль за комплектованием ферм, формированием стад, гуртов и отар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95250" indent="215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профилактическое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карантинирование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животных, вновь поступающих в хозяйство или в страну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95250" indent="215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селекция животных (пород) с наследственной устойчивостью к болезням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95250" indent="215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полноценное и рациональное кормление, нормальное размещение и эксплуатация животных, строгое соблюдение при использовании помещений принципа «все занято - все пусто», а также других технологических процессов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74930" marR="95250" indent="215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д) плановый ветеринарный контроль за здоровьем животных, своевременное выделение, изоляция и лечение больных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95250" indent="215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е) регулярная очистка и дезинфекция помещений, территорий и инвентаря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74930" marR="95250" indent="215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ё) своевременная уборка, обеззараживание и утилизация навоза, трупов животных, производственных и биологических отходов;</a:t>
            </a:r>
          </a:p>
          <a:p>
            <a:pPr marL="74930" marR="95250" indent="215900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95250" indent="215900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95250" indent="215900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33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307" y="58847"/>
            <a:ext cx="1179166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122555" indent="215900" algn="just"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регулярное проведение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дератизации 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дезинсекции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122555" indent="2159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з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поддержание в надлежащем санитарном состоянии пастбищ, скотопрогонных трасс и мест водопоя животных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122555" indent="2159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функционирование животноводческих хозяйств (ферм) по принципу закрытых предприятий с замкнутым внутрихозяйственным циклом или межхозяйственным производством, т. е. воспроизводством, выращиванием и эксплуатацией животных;</a:t>
            </a:r>
          </a:p>
          <a:p>
            <a:pPr marL="74930" marR="122555" indent="215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к) обеспечение обслуживающего персонала ферм, комплексов и птицефабрик спецодеждой, обувью и предметами личной гигиены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122555" indent="215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л) строительство животноводческих помещений и их размещение, отвечающее общероссийским нормам технологического проектирования животноводческих предприятий и ветеринарно-санитарным требованиям.</a:t>
            </a:r>
          </a:p>
          <a:p>
            <a:pPr marL="74930" marR="122555" indent="215900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122555" indent="215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Меры общей профилактики должны проводиться постоянно вне зависимости от наличия инфекционной болезни. Недооценка их эпизоотического значения весьма опасна, особенно в условиях современного интенсивного животноводства.</a:t>
            </a:r>
          </a:p>
          <a:p>
            <a:pPr marL="74930" marR="122555" indent="215900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122555" indent="215900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122555" indent="215900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96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970" y="0"/>
            <a:ext cx="119144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121920" indent="215900" algn="just">
              <a:spcAft>
                <a:spcPts val="0"/>
              </a:spcAft>
            </a:pP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Специфическая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профилактика.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специальная система мер, направленная на предупреждение появления конкретной инфекционной болезни. Характер специфических профилактических мероприятий определяется особенностями инфекционной болезни, эпизоотической обстановкой хозяйства и окружающей территории (региона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121920" indent="215900" algn="just"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Специфическая профилактика включает в себя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121920" indent="215900" algn="just"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проведение специальных диагностических исследований (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туберкулинизация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серологическая диагностика бруцеллеза и др.); превентивная изоляция, вынужденное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карантинирование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наблюдение с целью уточнения диагноза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121920" indent="215900" algn="just"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применение лечебно-профилактических средств специального назначения (например, премиксы и аэрозоли при профилактике алиментарных и респираторных инфекций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121920" indent="215900" algn="just"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иммунопрофилактика путем применения различных специфических средств - вакцин, сывороток, иммуноглобулинов и т. д. Она проводится согласно планам противоэпизоотической работы в благополучных хозяйствах, поголовье которых необходимо защитить от конкретной инфекционной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болезни.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9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970" y="0"/>
            <a:ext cx="119144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97155" indent="215900" algn="just">
              <a:spcAft>
                <a:spcPts val="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Активная иммунизация.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Она является самым распространенным видом иммунизации и достигается введением животным вакцин и анатоксинов. Вакцина - это антигенные препараты, полученные из микробов или продуктов их жизнедеятельности, на введение которых организм формирует иммунитет к соответствующей инфекционной болезни. По способу приготовления различают живые и инактивированные вакцины.</a:t>
            </a:r>
          </a:p>
          <a:p>
            <a:pPr marL="74930" marR="97155" indent="215900" algn="just">
              <a:spcAft>
                <a:spcPts val="0"/>
              </a:spcAft>
            </a:pPr>
            <a:endParaRPr lang="ru-RU" sz="2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97155" indent="215900" algn="just">
              <a:spcAft>
                <a:spcPts val="0"/>
              </a:spcAft>
            </a:pP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97155" indent="215900" algn="just">
              <a:spcAft>
                <a:spcPts val="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Живые вакцины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препараты, приготовленные из живых ослабленных (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аттенуированных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штаммов микробов, лишенных способности вызывать болезнь, но сохранивших свойства размножаться в организме животных и обусловливать выработку у них иммунитета. Преимущество живых вакцин перед инактивированными в том, что они вводятся однократно и в небольших дозах и обеспечивают быстрое формирование достаточно стойкого и напряженного (длительного) иммунитета.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7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196" y="0"/>
            <a:ext cx="10515600" cy="9608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Живые вакцины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10686" r="10624" b="7802"/>
          <a:stretch/>
        </p:blipFill>
        <p:spPr>
          <a:xfrm>
            <a:off x="2138765" y="1115878"/>
            <a:ext cx="7853633" cy="5114441"/>
          </a:xfrm>
        </p:spPr>
      </p:pic>
    </p:spTree>
    <p:extLst>
      <p:ext uri="{BB962C8B-B14F-4D97-AF65-F5344CB8AC3E}">
        <p14:creationId xmlns:p14="http://schemas.microsoft.com/office/powerpoint/2010/main" val="86643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60" y="0"/>
            <a:ext cx="116005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97155" indent="21590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Инактивированные вакцины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получают путем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инактивации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патогенных, особо вирулентных микроорганизмов, без их разрушения с помощью химических и физических методов (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термовакцины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формолвакцины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фенолвакцины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т. д.). Это, как правило,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слабореактогенные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биопрепараты, эпизоотологическая эффективность которых уступает живым вакцинам. Поэтому их вводят животным в больших дозах и многократно.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4039" r="1916" b="5054"/>
          <a:stretch/>
        </p:blipFill>
        <p:spPr>
          <a:xfrm>
            <a:off x="2337009" y="2030278"/>
            <a:ext cx="7417897" cy="44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2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60" y="0"/>
            <a:ext cx="1160059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120650" indent="215900" algn="just">
              <a:spcBef>
                <a:spcPts val="5"/>
              </a:spcBef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Пассивная иммунизация.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тоже специфическая профилактика инфекционных болезней, но путем введения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иммуносывороток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(специально приготовленных или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полученых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 переболевших животных), глобулинов 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иммунолактона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это по существу серопрофилактика, способная создавать быстрый (через несколько часов), но кратковременный иммунитет (до 2-3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нед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</a:p>
          <a:p>
            <a:pPr marL="74930" marR="120650" indent="215900" algn="just">
              <a:spcBef>
                <a:spcPts val="5"/>
              </a:spcBef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120650" indent="215900" algn="just">
              <a:spcBef>
                <a:spcPts val="5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Разновидностью пассивной иммунизации является приобретение новорожденными животными от иммунных матерей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лактогенным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путем специфических антител и формирование таким путем у них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коллострального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или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лактогенного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(материнского), иммунитета.</a:t>
            </a:r>
          </a:p>
          <a:p>
            <a:pPr marL="74930" marR="120650" indent="215900" algn="just">
              <a:spcBef>
                <a:spcPts val="5"/>
              </a:spcBef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930" marR="120650" indent="215900" algn="just">
              <a:spcBef>
                <a:spcPts val="5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профилактической целью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иммуносыворотки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вводят в небольших дозах, чаще всего при непосредственной угрозе возникновения инфекционной болезни, а также перед перевозками животных на выставки и в другие хозяйства. В условиях крупных хозяйств пассивная иммунизация нашла широкое применение в качестве лечебно-профилактического мероприятия при ряде респираторных и алиментарных инфекций молодняка (сальмонеллез,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колибактериоз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парагрипп-3 и др.).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35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196" y="0"/>
            <a:ext cx="10515600" cy="9608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Сыворотки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8" t="28924" r="9158" b="26554"/>
          <a:stretch/>
        </p:blipFill>
        <p:spPr>
          <a:xfrm>
            <a:off x="2216257" y="1580827"/>
            <a:ext cx="7751257" cy="4231037"/>
          </a:xfrm>
        </p:spPr>
      </p:pic>
    </p:spTree>
    <p:extLst>
      <p:ext uri="{BB962C8B-B14F-4D97-AF65-F5344CB8AC3E}">
        <p14:creationId xmlns:p14="http://schemas.microsoft.com/office/powerpoint/2010/main" val="2828040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15995</TotalTime>
  <Words>733</Words>
  <Application>Microsoft Office PowerPoint</Application>
  <PresentationFormat>Произвольный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Живые вакцины </vt:lpstr>
      <vt:lpstr>Презентация PowerPoint</vt:lpstr>
      <vt:lpstr>Презентация PowerPoint</vt:lpstr>
      <vt:lpstr>Сыворотки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student</cp:lastModifiedBy>
  <cp:revision>320</cp:revision>
  <dcterms:created xsi:type="dcterms:W3CDTF">2019-04-07T09:33:38Z</dcterms:created>
  <dcterms:modified xsi:type="dcterms:W3CDTF">2022-10-05T17:25:02Z</dcterms:modified>
</cp:coreProperties>
</file>